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0" r:id="rId4"/>
    <p:sldId id="262" r:id="rId5"/>
    <p:sldId id="263" r:id="rId6"/>
    <p:sldId id="264" r:id="rId7"/>
    <p:sldId id="261" r:id="rId8"/>
    <p:sldId id="266" r:id="rId9"/>
    <p:sldId id="267" r:id="rId10"/>
    <p:sldId id="287" r:id="rId11"/>
    <p:sldId id="265" r:id="rId12"/>
    <p:sldId id="268" r:id="rId13"/>
    <p:sldId id="269" r:id="rId14"/>
    <p:sldId id="270" r:id="rId15"/>
    <p:sldId id="271" r:id="rId16"/>
    <p:sldId id="274" r:id="rId17"/>
    <p:sldId id="275" r:id="rId18"/>
    <p:sldId id="276" r:id="rId19"/>
    <p:sldId id="277" r:id="rId20"/>
    <p:sldId id="278" r:id="rId21"/>
    <p:sldId id="279" r:id="rId22"/>
    <p:sldId id="280" r:id="rId23"/>
    <p:sldId id="283" r:id="rId24"/>
    <p:sldId id="284" r:id="rId25"/>
    <p:sldId id="285" r:id="rId26"/>
    <p:sldId id="281"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65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35FBF4-23AC-4484-A97C-4A09490BFEA4}"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2880880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35FBF4-23AC-4484-A97C-4A09490BFEA4}"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56121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35FBF4-23AC-4484-A97C-4A09490BFEA4}"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83113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3D2F85-9D44-45E5-8A69-DCD0149E3C53}" type="slidenum">
              <a:rPr lang="en-US" altLang="en-US"/>
              <a:pPr>
                <a:defRPr/>
              </a:pPr>
              <a:t>‹#›</a:t>
            </a:fld>
            <a:endParaRPr lang="en-US" altLang="en-US"/>
          </a:p>
        </p:txBody>
      </p:sp>
    </p:spTree>
    <p:extLst>
      <p:ext uri="{BB962C8B-B14F-4D97-AF65-F5344CB8AC3E}">
        <p14:creationId xmlns:p14="http://schemas.microsoft.com/office/powerpoint/2010/main" val="1789714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6506DA8-A8FE-4AA9-90AC-4231FB30691E}" type="slidenum">
              <a:rPr lang="en-US" altLang="en-US"/>
              <a:pPr>
                <a:defRPr/>
              </a:pPr>
              <a:t>‹#›</a:t>
            </a:fld>
            <a:endParaRPr lang="en-US" altLang="en-US"/>
          </a:p>
        </p:txBody>
      </p:sp>
    </p:spTree>
    <p:extLst>
      <p:ext uri="{BB962C8B-B14F-4D97-AF65-F5344CB8AC3E}">
        <p14:creationId xmlns:p14="http://schemas.microsoft.com/office/powerpoint/2010/main" val="49531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368D240-A598-4A1F-B4C8-EC71D16E65CC}" type="slidenum">
              <a:rPr lang="en-US" altLang="en-US"/>
              <a:pPr>
                <a:defRPr/>
              </a:pPr>
              <a:t>‹#›</a:t>
            </a:fld>
            <a:endParaRPr lang="en-US" altLang="en-US"/>
          </a:p>
        </p:txBody>
      </p:sp>
    </p:spTree>
    <p:extLst>
      <p:ext uri="{BB962C8B-B14F-4D97-AF65-F5344CB8AC3E}">
        <p14:creationId xmlns:p14="http://schemas.microsoft.com/office/powerpoint/2010/main" val="272608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EEE617-EB0C-4192-B888-835AA0856B03}" type="slidenum">
              <a:rPr lang="en-US" altLang="en-US"/>
              <a:pPr>
                <a:defRPr/>
              </a:pPr>
              <a:t>‹#›</a:t>
            </a:fld>
            <a:endParaRPr lang="en-US" altLang="en-US"/>
          </a:p>
        </p:txBody>
      </p:sp>
    </p:spTree>
    <p:extLst>
      <p:ext uri="{BB962C8B-B14F-4D97-AF65-F5344CB8AC3E}">
        <p14:creationId xmlns:p14="http://schemas.microsoft.com/office/powerpoint/2010/main" val="3668719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5BB10299-57C6-41CC-9A29-93B711B35BD2}" type="slidenum">
              <a:rPr lang="en-US" altLang="en-US"/>
              <a:pPr>
                <a:defRPr/>
              </a:pPr>
              <a:t>‹#›</a:t>
            </a:fld>
            <a:endParaRPr lang="en-US" altLang="en-US"/>
          </a:p>
        </p:txBody>
      </p:sp>
    </p:spTree>
    <p:extLst>
      <p:ext uri="{BB962C8B-B14F-4D97-AF65-F5344CB8AC3E}">
        <p14:creationId xmlns:p14="http://schemas.microsoft.com/office/powerpoint/2010/main" val="1819950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D94AD66-972E-48D2-85C4-ED86968BD3AD}" type="slidenum">
              <a:rPr lang="en-US" altLang="en-US"/>
              <a:pPr>
                <a:defRPr/>
              </a:pPr>
              <a:t>‹#›</a:t>
            </a:fld>
            <a:endParaRPr lang="en-US" altLang="en-US"/>
          </a:p>
        </p:txBody>
      </p:sp>
    </p:spTree>
    <p:extLst>
      <p:ext uri="{BB962C8B-B14F-4D97-AF65-F5344CB8AC3E}">
        <p14:creationId xmlns:p14="http://schemas.microsoft.com/office/powerpoint/2010/main" val="33928012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D7195B30-DE06-4591-B04E-6C15521E98D7}" type="slidenum">
              <a:rPr lang="en-US" altLang="en-US"/>
              <a:pPr>
                <a:defRPr/>
              </a:pPr>
              <a:t>‹#›</a:t>
            </a:fld>
            <a:endParaRPr lang="en-US" altLang="en-US"/>
          </a:p>
        </p:txBody>
      </p:sp>
    </p:spTree>
    <p:extLst>
      <p:ext uri="{BB962C8B-B14F-4D97-AF65-F5344CB8AC3E}">
        <p14:creationId xmlns:p14="http://schemas.microsoft.com/office/powerpoint/2010/main" val="37808522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2156FA3-A1B8-4A7E-8A27-ED77F662DD3F}" type="slidenum">
              <a:rPr lang="en-US" altLang="en-US"/>
              <a:pPr>
                <a:defRPr/>
              </a:pPr>
              <a:t>‹#›</a:t>
            </a:fld>
            <a:endParaRPr lang="en-US" altLang="en-US"/>
          </a:p>
        </p:txBody>
      </p:sp>
    </p:spTree>
    <p:extLst>
      <p:ext uri="{BB962C8B-B14F-4D97-AF65-F5344CB8AC3E}">
        <p14:creationId xmlns:p14="http://schemas.microsoft.com/office/powerpoint/2010/main" val="249021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35FBF4-23AC-4484-A97C-4A09490BFEA4}"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32540245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CD0E2F4-017E-4B19-8D5C-1FE760FE8985}" type="slidenum">
              <a:rPr lang="en-US" altLang="en-US"/>
              <a:pPr>
                <a:defRPr/>
              </a:pPr>
              <a:t>‹#›</a:t>
            </a:fld>
            <a:endParaRPr lang="en-US" altLang="en-US"/>
          </a:p>
        </p:txBody>
      </p:sp>
    </p:spTree>
    <p:extLst>
      <p:ext uri="{BB962C8B-B14F-4D97-AF65-F5344CB8AC3E}">
        <p14:creationId xmlns:p14="http://schemas.microsoft.com/office/powerpoint/2010/main" val="1275369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07FBF8-747E-4938-AA9C-DD5804A78757}" type="slidenum">
              <a:rPr lang="en-US" altLang="en-US"/>
              <a:pPr>
                <a:defRPr/>
              </a:pPr>
              <a:t>‹#›</a:t>
            </a:fld>
            <a:endParaRPr lang="en-US" altLang="en-US"/>
          </a:p>
        </p:txBody>
      </p:sp>
    </p:spTree>
    <p:extLst>
      <p:ext uri="{BB962C8B-B14F-4D97-AF65-F5344CB8AC3E}">
        <p14:creationId xmlns:p14="http://schemas.microsoft.com/office/powerpoint/2010/main" val="32467014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A5DF372-AFFF-4722-A5DC-5ADEF8D2C0AA}" type="slidenum">
              <a:rPr lang="en-US" altLang="en-US"/>
              <a:pPr>
                <a:defRPr/>
              </a:pPr>
              <a:t>‹#›</a:t>
            </a:fld>
            <a:endParaRPr lang="en-US" altLang="en-US"/>
          </a:p>
        </p:txBody>
      </p:sp>
    </p:spTree>
    <p:extLst>
      <p:ext uri="{BB962C8B-B14F-4D97-AF65-F5344CB8AC3E}">
        <p14:creationId xmlns:p14="http://schemas.microsoft.com/office/powerpoint/2010/main" val="3140936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F13AB2-CC47-4C28-BC74-FD6DA3CA53C6}" type="slidenum">
              <a:rPr lang="en-US" altLang="en-US"/>
              <a:pPr>
                <a:defRPr/>
              </a:pPr>
              <a:t>‹#›</a:t>
            </a:fld>
            <a:endParaRPr lang="en-US" altLang="en-US"/>
          </a:p>
        </p:txBody>
      </p:sp>
    </p:spTree>
    <p:extLst>
      <p:ext uri="{BB962C8B-B14F-4D97-AF65-F5344CB8AC3E}">
        <p14:creationId xmlns:p14="http://schemas.microsoft.com/office/powerpoint/2010/main" val="2211137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35FBF4-23AC-4484-A97C-4A09490BFEA4}"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4230902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35FBF4-23AC-4484-A97C-4A09490BFEA4}"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1379901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35FBF4-23AC-4484-A97C-4A09490BFEA4}" type="datetimeFigureOut">
              <a:rPr lang="en-US" smtClean="0"/>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1398676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35FBF4-23AC-4484-A97C-4A09490BFEA4}" type="datetimeFigureOut">
              <a:rPr lang="en-US" smtClean="0"/>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3916077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35FBF4-23AC-4484-A97C-4A09490BFEA4}" type="datetimeFigureOut">
              <a:rPr lang="en-US" smtClean="0"/>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751721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35FBF4-23AC-4484-A97C-4A09490BFEA4}"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38780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35FBF4-23AC-4484-A97C-4A09490BFEA4}"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6AE03-5D55-453D-99F9-9AE98691998A}" type="slidenum">
              <a:rPr lang="en-US" smtClean="0"/>
              <a:t>‹#›</a:t>
            </a:fld>
            <a:endParaRPr lang="en-US"/>
          </a:p>
        </p:txBody>
      </p:sp>
    </p:spTree>
    <p:extLst>
      <p:ext uri="{BB962C8B-B14F-4D97-AF65-F5344CB8AC3E}">
        <p14:creationId xmlns:p14="http://schemas.microsoft.com/office/powerpoint/2010/main" val="63926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35FBF4-23AC-4484-A97C-4A09490BFEA4}" type="datetimeFigureOut">
              <a:rPr lang="en-US" smtClean="0"/>
              <a:t>4/12/2020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6AE03-5D55-453D-99F9-9AE98691998A}" type="slidenum">
              <a:rPr lang="en-US" smtClean="0"/>
              <a:t>‹#›</a:t>
            </a:fld>
            <a:endParaRPr lang="en-US"/>
          </a:p>
        </p:txBody>
      </p:sp>
    </p:spTree>
    <p:extLst>
      <p:ext uri="{BB962C8B-B14F-4D97-AF65-F5344CB8AC3E}">
        <p14:creationId xmlns:p14="http://schemas.microsoft.com/office/powerpoint/2010/main" val="2663016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4AA9D5D-3CF3-47D0-8965-AB6B1A5DBAEC}" type="slidenum">
              <a:rPr lang="en-US" altLang="en-US"/>
              <a:pPr>
                <a:defRPr/>
              </a:pPr>
              <a:t>‹#›</a:t>
            </a:fld>
            <a:endParaRPr lang="en-US" altLang="en-US"/>
          </a:p>
        </p:txBody>
      </p:sp>
    </p:spTree>
    <p:extLst>
      <p:ext uri="{BB962C8B-B14F-4D97-AF65-F5344CB8AC3E}">
        <p14:creationId xmlns:p14="http://schemas.microsoft.com/office/powerpoint/2010/main" val="3132923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hyperlink" Target="http://www.new.raperkins.net/ENVE_651/Module13/Acronyms.html" TargetMode="Externa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Prequel for Class 13</a:t>
            </a:r>
            <a:endParaRPr lang="en-US" dirty="0"/>
          </a:p>
        </p:txBody>
      </p:sp>
      <p:sp>
        <p:nvSpPr>
          <p:cNvPr id="3" name="Subtitle 2"/>
          <p:cNvSpPr>
            <a:spLocks noGrp="1"/>
          </p:cNvSpPr>
          <p:nvPr>
            <p:ph type="subTitle" idx="1"/>
          </p:nvPr>
        </p:nvSpPr>
        <p:spPr/>
        <p:txBody>
          <a:bodyPr/>
          <a:lstStyle/>
          <a:p>
            <a:r>
              <a:rPr lang="en-US" dirty="0" smtClean="0"/>
              <a:t>Permits and Management</a:t>
            </a:r>
          </a:p>
          <a:p>
            <a:r>
              <a:rPr lang="en-US" dirty="0" smtClean="0"/>
              <a:t>Projects in Progress</a:t>
            </a:r>
          </a:p>
          <a:p>
            <a:r>
              <a:rPr lang="en-US" dirty="0" smtClean="0"/>
              <a:t>Alphabet Soup </a:t>
            </a:r>
            <a:endParaRPr lang="en-US" dirty="0"/>
          </a:p>
        </p:txBody>
      </p:sp>
    </p:spTree>
    <p:extLst>
      <p:ext uri="{BB962C8B-B14F-4D97-AF65-F5344CB8AC3E}">
        <p14:creationId xmlns:p14="http://schemas.microsoft.com/office/powerpoint/2010/main" val="23621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RCRA</a:t>
            </a:r>
            <a:endParaRPr lang="en-US" dirty="0"/>
          </a:p>
        </p:txBody>
      </p:sp>
      <p:sp>
        <p:nvSpPr>
          <p:cNvPr id="3" name="Content Placeholder 2"/>
          <p:cNvSpPr>
            <a:spLocks noGrp="1"/>
          </p:cNvSpPr>
          <p:nvPr>
            <p:ph idx="1"/>
          </p:nvPr>
        </p:nvSpPr>
        <p:spPr/>
        <p:txBody>
          <a:bodyPr>
            <a:normAutofit/>
          </a:bodyPr>
          <a:lstStyle/>
          <a:p>
            <a:r>
              <a:rPr lang="en-US" dirty="0" smtClean="0"/>
              <a:t>RCRA is the “hazardous waste” law. </a:t>
            </a:r>
          </a:p>
          <a:p>
            <a:pPr lvl="1"/>
            <a:r>
              <a:rPr lang="en-US" dirty="0" smtClean="0"/>
              <a:t>Resource conservation and recovery act, “Wreck Rah”</a:t>
            </a:r>
          </a:p>
          <a:p>
            <a:r>
              <a:rPr lang="en-US" dirty="0" smtClean="0"/>
              <a:t>It applies to “generators” of hazardous waste.</a:t>
            </a:r>
          </a:p>
          <a:p>
            <a:pPr lvl="1"/>
            <a:r>
              <a:rPr lang="en-US" dirty="0" smtClean="0"/>
              <a:t>Used oil</a:t>
            </a:r>
          </a:p>
          <a:p>
            <a:pPr lvl="1"/>
            <a:r>
              <a:rPr lang="en-US" dirty="0" smtClean="0"/>
              <a:t>Contaminated fuel </a:t>
            </a:r>
          </a:p>
          <a:p>
            <a:pPr lvl="1"/>
            <a:r>
              <a:rPr lang="en-US" dirty="0" smtClean="0"/>
              <a:t>Left over paint and solvents</a:t>
            </a:r>
          </a:p>
          <a:p>
            <a:pPr lvl="1"/>
            <a:r>
              <a:rPr lang="en-US" dirty="0" smtClean="0"/>
              <a:t>And many other “wastes”</a:t>
            </a:r>
          </a:p>
          <a:p>
            <a:endParaRPr lang="en-US" dirty="0"/>
          </a:p>
        </p:txBody>
      </p:sp>
    </p:spTree>
    <p:extLst>
      <p:ext uri="{BB962C8B-B14F-4D97-AF65-F5344CB8AC3E}">
        <p14:creationId xmlns:p14="http://schemas.microsoft.com/office/powerpoint/2010/main" val="3051762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RCRA</a:t>
            </a:r>
            <a:endParaRPr lang="en-US" dirty="0"/>
          </a:p>
        </p:txBody>
      </p:sp>
      <p:sp>
        <p:nvSpPr>
          <p:cNvPr id="3" name="Content Placeholder 2"/>
          <p:cNvSpPr>
            <a:spLocks noGrp="1"/>
          </p:cNvSpPr>
          <p:nvPr>
            <p:ph idx="1"/>
          </p:nvPr>
        </p:nvSpPr>
        <p:spPr/>
        <p:txBody>
          <a:bodyPr/>
          <a:lstStyle/>
          <a:p>
            <a:r>
              <a:rPr lang="en-US" dirty="0" smtClean="0"/>
              <a:t>Generally need some trained employee</a:t>
            </a:r>
          </a:p>
          <a:p>
            <a:r>
              <a:rPr lang="en-US" dirty="0" smtClean="0"/>
              <a:t>Need a plan for known RCRA waste, such as used oil</a:t>
            </a:r>
          </a:p>
          <a:p>
            <a:r>
              <a:rPr lang="en-US" dirty="0" smtClean="0"/>
              <a:t>Follow the plan</a:t>
            </a:r>
          </a:p>
          <a:p>
            <a:pPr marL="0" indent="0">
              <a:buNone/>
            </a:pPr>
            <a:endParaRPr lang="en-US" dirty="0" smtClean="0"/>
          </a:p>
          <a:p>
            <a:endParaRPr lang="en-US" dirty="0"/>
          </a:p>
        </p:txBody>
      </p:sp>
    </p:spTree>
    <p:extLst>
      <p:ext uri="{BB962C8B-B14F-4D97-AF65-F5344CB8AC3E}">
        <p14:creationId xmlns:p14="http://schemas.microsoft.com/office/powerpoint/2010/main" val="3435800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HMTA </a:t>
            </a:r>
            <a:endParaRPr lang="en-US" dirty="0"/>
          </a:p>
        </p:txBody>
      </p:sp>
      <p:sp>
        <p:nvSpPr>
          <p:cNvPr id="5" name="Content Placeholder 4"/>
          <p:cNvSpPr>
            <a:spLocks noGrp="1"/>
          </p:cNvSpPr>
          <p:nvPr>
            <p:ph idx="1"/>
          </p:nvPr>
        </p:nvSpPr>
        <p:spPr/>
        <p:txBody>
          <a:bodyPr/>
          <a:lstStyle/>
          <a:p>
            <a:r>
              <a:rPr lang="en-US" dirty="0" smtClean="0"/>
              <a:t>Hazardous Material Transportation Act</a:t>
            </a:r>
          </a:p>
          <a:p>
            <a:endParaRPr lang="en-US" dirty="0"/>
          </a:p>
        </p:txBody>
      </p:sp>
      <p:pic>
        <p:nvPicPr>
          <p:cNvPr id="6" name="Picture 5"/>
          <p:cNvPicPr>
            <a:picLocks noChangeAspect="1"/>
          </p:cNvPicPr>
          <p:nvPr/>
        </p:nvPicPr>
        <p:blipFill>
          <a:blip r:embed="rId2"/>
          <a:stretch>
            <a:fillRect/>
          </a:stretch>
        </p:blipFill>
        <p:spPr>
          <a:xfrm>
            <a:off x="1676400" y="2669645"/>
            <a:ext cx="4572638" cy="3429479"/>
          </a:xfrm>
          <a:prstGeom prst="rect">
            <a:avLst/>
          </a:prstGeom>
        </p:spPr>
      </p:pic>
    </p:spTree>
    <p:extLst>
      <p:ext uri="{BB962C8B-B14F-4D97-AF65-F5344CB8AC3E}">
        <p14:creationId xmlns:p14="http://schemas.microsoft.com/office/powerpoint/2010/main" val="3346128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Transportation of hazardous material is regulated by:</a:t>
            </a:r>
          </a:p>
          <a:p>
            <a:pPr lvl="1"/>
            <a:r>
              <a:rPr lang="en-US" dirty="0" smtClean="0"/>
              <a:t>Federal DOT</a:t>
            </a:r>
          </a:p>
          <a:p>
            <a:pPr lvl="1"/>
            <a:r>
              <a:rPr lang="en-US" dirty="0" smtClean="0"/>
              <a:t>EPA</a:t>
            </a:r>
          </a:p>
          <a:p>
            <a:pPr lvl="1"/>
            <a:r>
              <a:rPr lang="en-US" dirty="0" smtClean="0"/>
              <a:t>OSHA, Occupation Safety and Health Administration</a:t>
            </a:r>
          </a:p>
          <a:p>
            <a:pPr lvl="1"/>
            <a:r>
              <a:rPr lang="en-US" dirty="0" smtClean="0"/>
              <a:t>Local agencies, including fire marshal</a:t>
            </a:r>
            <a:endParaRPr lang="en-US" dirty="0"/>
          </a:p>
        </p:txBody>
      </p:sp>
    </p:spTree>
    <p:extLst>
      <p:ext uri="{BB962C8B-B14F-4D97-AF65-F5344CB8AC3E}">
        <p14:creationId xmlns:p14="http://schemas.microsoft.com/office/powerpoint/2010/main" val="14439538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Manifesting</a:t>
            </a:r>
            <a:endParaRPr lang="en-US" dirty="0"/>
          </a:p>
        </p:txBody>
      </p:sp>
      <p:sp>
        <p:nvSpPr>
          <p:cNvPr id="3" name="Content Placeholder 2"/>
          <p:cNvSpPr>
            <a:spLocks noGrp="1"/>
          </p:cNvSpPr>
          <p:nvPr>
            <p:ph idx="1"/>
          </p:nvPr>
        </p:nvSpPr>
        <p:spPr/>
        <p:txBody>
          <a:bodyPr/>
          <a:lstStyle/>
          <a:p>
            <a:r>
              <a:rPr lang="en-US" dirty="0"/>
              <a:t>Cannot just throw on truck and haul </a:t>
            </a:r>
            <a:r>
              <a:rPr lang="en-US" dirty="0" smtClean="0"/>
              <a:t>off</a:t>
            </a:r>
          </a:p>
          <a:p>
            <a:r>
              <a:rPr lang="en-US" dirty="0" smtClean="0"/>
              <a:t>Transportation of RCRA and CERCLA and other wastes and material must be “manifested” correctly</a:t>
            </a:r>
          </a:p>
          <a:p>
            <a:r>
              <a:rPr lang="en-US" dirty="0" smtClean="0"/>
              <a:t>Three day course </a:t>
            </a:r>
          </a:p>
          <a:p>
            <a:endParaRPr lang="en-US" dirty="0"/>
          </a:p>
        </p:txBody>
      </p:sp>
    </p:spTree>
    <p:extLst>
      <p:ext uri="{BB962C8B-B14F-4D97-AF65-F5344CB8AC3E}">
        <p14:creationId xmlns:p14="http://schemas.microsoft.com/office/powerpoint/2010/main" val="3888273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TSCA</a:t>
            </a:r>
          </a:p>
        </p:txBody>
      </p:sp>
      <p:sp>
        <p:nvSpPr>
          <p:cNvPr id="37891" name="Rectangle 3"/>
          <p:cNvSpPr>
            <a:spLocks noGrp="1" noChangeArrowheads="1"/>
          </p:cNvSpPr>
          <p:nvPr>
            <p:ph type="body" idx="1"/>
          </p:nvPr>
        </p:nvSpPr>
        <p:spPr/>
        <p:txBody>
          <a:bodyPr/>
          <a:lstStyle/>
          <a:p>
            <a:pPr eaLnBrk="1" hangingPunct="1"/>
            <a:r>
              <a:rPr lang="en-US" altLang="en-US" dirty="0" smtClean="0"/>
              <a:t>Toxic Substances Control Act, 1976</a:t>
            </a:r>
          </a:p>
          <a:p>
            <a:pPr eaLnBrk="1" hangingPunct="1"/>
            <a:r>
              <a:rPr lang="en-US" altLang="en-US" dirty="0" smtClean="0"/>
              <a:t>Manufacturers, distributors, processors and Importers of Chemicals</a:t>
            </a:r>
          </a:p>
          <a:p>
            <a:pPr lvl="1" eaLnBrk="1" hangingPunct="1"/>
            <a:r>
              <a:rPr lang="en-US" altLang="en-US" dirty="0" smtClean="0"/>
              <a:t>Primarily, more later</a:t>
            </a:r>
          </a:p>
          <a:p>
            <a:pPr eaLnBrk="1" hangingPunct="1"/>
            <a:r>
              <a:rPr lang="en-US" altLang="en-US" dirty="0" smtClean="0"/>
              <a:t>[More in a minute]</a:t>
            </a:r>
          </a:p>
        </p:txBody>
      </p:sp>
    </p:spTree>
    <p:extLst>
      <p:ext uri="{BB962C8B-B14F-4D97-AF65-F5344CB8AC3E}">
        <p14:creationId xmlns:p14="http://schemas.microsoft.com/office/powerpoint/2010/main" val="1232851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Chemicals</a:t>
            </a:r>
            <a:endParaRPr lang="en-US" dirty="0"/>
          </a:p>
        </p:txBody>
      </p:sp>
      <p:sp>
        <p:nvSpPr>
          <p:cNvPr id="3" name="Content Placeholder 2"/>
          <p:cNvSpPr>
            <a:spLocks noGrp="1"/>
          </p:cNvSpPr>
          <p:nvPr>
            <p:ph idx="1"/>
          </p:nvPr>
        </p:nvSpPr>
        <p:spPr/>
        <p:txBody>
          <a:bodyPr/>
          <a:lstStyle/>
          <a:p>
            <a:r>
              <a:rPr lang="en-US" dirty="0" smtClean="0"/>
              <a:t>EPA has used TSCA to ban or regulate some substances – several of which we bump into on our project:</a:t>
            </a:r>
          </a:p>
          <a:p>
            <a:pPr lvl="0" eaLnBrk="1" hangingPunct="1"/>
            <a:r>
              <a:rPr lang="en-US" altLang="en-US" dirty="0" smtClean="0">
                <a:solidFill>
                  <a:srgbClr val="000000"/>
                </a:solidFill>
              </a:rPr>
              <a:t>PCBs</a:t>
            </a:r>
            <a:endParaRPr lang="en-US" altLang="en-US" dirty="0">
              <a:solidFill>
                <a:srgbClr val="000000"/>
              </a:solidFill>
            </a:endParaRPr>
          </a:p>
          <a:p>
            <a:pPr lvl="0" eaLnBrk="1" hangingPunct="1"/>
            <a:r>
              <a:rPr lang="en-US" altLang="en-US" dirty="0">
                <a:solidFill>
                  <a:srgbClr val="000000"/>
                </a:solidFill>
              </a:rPr>
              <a:t>Chlorofluorocarbons</a:t>
            </a:r>
          </a:p>
          <a:p>
            <a:pPr lvl="0" eaLnBrk="1" hangingPunct="1"/>
            <a:r>
              <a:rPr lang="en-US" altLang="en-US" dirty="0">
                <a:solidFill>
                  <a:srgbClr val="000000"/>
                </a:solidFill>
              </a:rPr>
              <a:t>Asbestos in schools</a:t>
            </a:r>
          </a:p>
          <a:p>
            <a:pPr lvl="0" eaLnBrk="1" hangingPunct="1"/>
            <a:r>
              <a:rPr lang="en-US" altLang="en-US" dirty="0">
                <a:solidFill>
                  <a:srgbClr val="000000"/>
                </a:solidFill>
              </a:rPr>
              <a:t>All have detailed regulations</a:t>
            </a:r>
          </a:p>
          <a:p>
            <a:endParaRPr lang="en-US" dirty="0"/>
          </a:p>
        </p:txBody>
      </p:sp>
    </p:spTree>
    <p:extLst>
      <p:ext uri="{BB962C8B-B14F-4D97-AF65-F5344CB8AC3E}">
        <p14:creationId xmlns:p14="http://schemas.microsoft.com/office/powerpoint/2010/main" val="4056326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PCB</a:t>
            </a:r>
            <a:endParaRPr lang="en-US" dirty="0"/>
          </a:p>
        </p:txBody>
      </p:sp>
      <p:sp>
        <p:nvSpPr>
          <p:cNvPr id="3" name="Content Placeholder 2"/>
          <p:cNvSpPr>
            <a:spLocks noGrp="1"/>
          </p:cNvSpPr>
          <p:nvPr>
            <p:ph idx="1"/>
          </p:nvPr>
        </p:nvSpPr>
        <p:spPr/>
        <p:txBody>
          <a:bodyPr/>
          <a:lstStyle/>
          <a:p>
            <a:r>
              <a:rPr lang="en-US" dirty="0" smtClean="0"/>
              <a:t>Several variations of polychlorinated biphenyl, but are generally regulated as one substance – contract to science</a:t>
            </a:r>
          </a:p>
          <a:p>
            <a:r>
              <a:rPr lang="en-US" dirty="0" smtClean="0"/>
              <a:t>Heat transfer fluid in transformers and other electrical  equipment, including fluorescent light ballasts. </a:t>
            </a:r>
          </a:p>
          <a:p>
            <a:r>
              <a:rPr lang="en-US" dirty="0" smtClean="0"/>
              <a:t>Fireproof paint, plastics, and many other uses. </a:t>
            </a:r>
            <a:endParaRPr lang="en-US" dirty="0"/>
          </a:p>
        </p:txBody>
      </p:sp>
    </p:spTree>
    <p:extLst>
      <p:ext uri="{BB962C8B-B14F-4D97-AF65-F5344CB8AC3E}">
        <p14:creationId xmlns:p14="http://schemas.microsoft.com/office/powerpoint/2010/main" val="4236359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Chlorofluorocarbons</a:t>
            </a:r>
            <a:br>
              <a:rPr lang="en-US" dirty="0" smtClean="0"/>
            </a:br>
            <a:endParaRPr lang="en-US" dirty="0"/>
          </a:p>
        </p:txBody>
      </p:sp>
      <p:sp>
        <p:nvSpPr>
          <p:cNvPr id="3" name="Content Placeholder 2"/>
          <p:cNvSpPr>
            <a:spLocks noGrp="1"/>
          </p:cNvSpPr>
          <p:nvPr>
            <p:ph idx="1"/>
          </p:nvPr>
        </p:nvSpPr>
        <p:spPr/>
        <p:txBody>
          <a:bodyPr/>
          <a:lstStyle/>
          <a:p>
            <a:r>
              <a:rPr lang="en-US" dirty="0" smtClean="0"/>
              <a:t>Freon in old refers and air conditioners</a:t>
            </a:r>
          </a:p>
          <a:p>
            <a:endParaRPr lang="en-US" dirty="0"/>
          </a:p>
        </p:txBody>
      </p:sp>
    </p:spTree>
    <p:extLst>
      <p:ext uri="{BB962C8B-B14F-4D97-AF65-F5344CB8AC3E}">
        <p14:creationId xmlns:p14="http://schemas.microsoft.com/office/powerpoint/2010/main" val="3849442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Asbestos</a:t>
            </a:r>
            <a:endParaRPr lang="en-US" dirty="0"/>
          </a:p>
        </p:txBody>
      </p:sp>
      <p:sp>
        <p:nvSpPr>
          <p:cNvPr id="3" name="Content Placeholder 2"/>
          <p:cNvSpPr>
            <a:spLocks noGrp="1"/>
          </p:cNvSpPr>
          <p:nvPr>
            <p:ph idx="1"/>
          </p:nvPr>
        </p:nvSpPr>
        <p:spPr/>
        <p:txBody>
          <a:bodyPr/>
          <a:lstStyle/>
          <a:p>
            <a:r>
              <a:rPr lang="en-US" dirty="0" smtClean="0"/>
              <a:t>EPA regulates in schools, but</a:t>
            </a:r>
          </a:p>
          <a:p>
            <a:r>
              <a:rPr lang="en-US" dirty="0" smtClean="0"/>
              <a:t>Also in general demolitions</a:t>
            </a:r>
          </a:p>
          <a:p>
            <a:r>
              <a:rPr lang="en-US" dirty="0" smtClean="0"/>
              <a:t>OSHA regulates workers and protection during abatements</a:t>
            </a:r>
          </a:p>
          <a:p>
            <a:r>
              <a:rPr lang="en-US" dirty="0" smtClean="0"/>
              <a:t>Asbestos containing material is found in many building and indusial products built or manufactured before, about, 1985. </a:t>
            </a:r>
          </a:p>
        </p:txBody>
      </p:sp>
    </p:spTree>
    <p:extLst>
      <p:ext uri="{BB962C8B-B14F-4D97-AF65-F5344CB8AC3E}">
        <p14:creationId xmlns:p14="http://schemas.microsoft.com/office/powerpoint/2010/main" val="740526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Permits are in Place, so we Start to Work!</a:t>
            </a:r>
            <a:endParaRPr lang="en-US" dirty="0"/>
          </a:p>
        </p:txBody>
      </p:sp>
      <p:sp>
        <p:nvSpPr>
          <p:cNvPr id="3" name="Content Placeholder 2"/>
          <p:cNvSpPr>
            <a:spLocks noGrp="1"/>
          </p:cNvSpPr>
          <p:nvPr>
            <p:ph idx="1"/>
          </p:nvPr>
        </p:nvSpPr>
        <p:spPr/>
        <p:txBody>
          <a:bodyPr/>
          <a:lstStyle/>
          <a:p>
            <a:r>
              <a:rPr lang="en-US" dirty="0" smtClean="0"/>
              <a:t>Major projects always disturb the environment</a:t>
            </a:r>
          </a:p>
          <a:p>
            <a:r>
              <a:rPr lang="en-US" dirty="0" smtClean="0"/>
              <a:t>Often disturb the public</a:t>
            </a:r>
          </a:p>
          <a:p>
            <a:r>
              <a:rPr lang="en-US" dirty="0" smtClean="0"/>
              <a:t>Then the projects encounter the </a:t>
            </a:r>
            <a:r>
              <a:rPr lang="en-US" i="1" dirty="0" smtClean="0"/>
              <a:t>future</a:t>
            </a:r>
          </a:p>
          <a:p>
            <a:r>
              <a:rPr lang="en-US" dirty="0" smtClean="0"/>
              <a:t>But:</a:t>
            </a:r>
            <a:endParaRPr lang="en-US" dirty="0"/>
          </a:p>
        </p:txBody>
      </p:sp>
    </p:spTree>
    <p:extLst>
      <p:ext uri="{BB962C8B-B14F-4D97-AF65-F5344CB8AC3E}">
        <p14:creationId xmlns:p14="http://schemas.microsoft.com/office/powerpoint/2010/main" val="2088432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a:t>
            </a:r>
            <a:endParaRPr lang="en-US" dirty="0"/>
          </a:p>
        </p:txBody>
      </p:sp>
      <p:sp>
        <p:nvSpPr>
          <p:cNvPr id="3" name="Content Placeholder 2"/>
          <p:cNvSpPr>
            <a:spLocks noGrp="1"/>
          </p:cNvSpPr>
          <p:nvPr>
            <p:ph idx="1"/>
          </p:nvPr>
        </p:nvSpPr>
        <p:spPr/>
        <p:txBody>
          <a:bodyPr/>
          <a:lstStyle/>
          <a:p>
            <a:r>
              <a:rPr lang="en-US" dirty="0" smtClean="0"/>
              <a:t>Lead paint</a:t>
            </a:r>
          </a:p>
          <a:p>
            <a:r>
              <a:rPr lang="en-US" dirty="0" smtClean="0"/>
              <a:t>Auto batteries</a:t>
            </a:r>
          </a:p>
          <a:p>
            <a:r>
              <a:rPr lang="en-US" dirty="0" smtClean="0"/>
              <a:t>Etc. </a:t>
            </a:r>
            <a:endParaRPr lang="en-US" dirty="0"/>
          </a:p>
        </p:txBody>
      </p:sp>
    </p:spTree>
    <p:extLst>
      <p:ext uri="{BB962C8B-B14F-4D97-AF65-F5344CB8AC3E}">
        <p14:creationId xmlns:p14="http://schemas.microsoft.com/office/powerpoint/2010/main" val="21955617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PFOS</a:t>
            </a:r>
            <a:endParaRPr lang="en-US" dirty="0"/>
          </a:p>
        </p:txBody>
      </p:sp>
      <p:sp>
        <p:nvSpPr>
          <p:cNvPr id="3" name="Content Placeholder 2"/>
          <p:cNvSpPr>
            <a:spLocks noGrp="1"/>
          </p:cNvSpPr>
          <p:nvPr>
            <p:ph idx="1"/>
          </p:nvPr>
        </p:nvSpPr>
        <p:spPr/>
        <p:txBody>
          <a:bodyPr/>
          <a:lstStyle/>
          <a:p>
            <a:r>
              <a:rPr lang="en-US" dirty="0" smtClean="0"/>
              <a:t>Not quite, but almost</a:t>
            </a:r>
          </a:p>
          <a:p>
            <a:r>
              <a:rPr lang="en-US" dirty="0" smtClean="0">
                <a:hlinkClick r:id="rId2"/>
              </a:rPr>
              <a:t>http://www.new.raperkins.net/ENVE_651/Module13/Acronyms.html</a:t>
            </a:r>
            <a:r>
              <a:rPr lang="en-US" dirty="0" smtClean="0"/>
              <a:t> </a:t>
            </a:r>
            <a:endParaRPr lang="en-US" dirty="0"/>
          </a:p>
        </p:txBody>
      </p:sp>
    </p:spTree>
    <p:extLst>
      <p:ext uri="{BB962C8B-B14F-4D97-AF65-F5344CB8AC3E}">
        <p14:creationId xmlns:p14="http://schemas.microsoft.com/office/powerpoint/2010/main" val="173905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FIFRA</a:t>
            </a:r>
          </a:p>
        </p:txBody>
      </p:sp>
      <p:sp>
        <p:nvSpPr>
          <p:cNvPr id="22531" name="Rectangle 3"/>
          <p:cNvSpPr>
            <a:spLocks noGrp="1" noChangeArrowheads="1"/>
          </p:cNvSpPr>
          <p:nvPr>
            <p:ph type="body" idx="1"/>
          </p:nvPr>
        </p:nvSpPr>
        <p:spPr/>
        <p:txBody>
          <a:bodyPr/>
          <a:lstStyle/>
          <a:p>
            <a:pPr eaLnBrk="1" hangingPunct="1"/>
            <a:r>
              <a:rPr lang="en-US" altLang="en-US" smtClean="0"/>
              <a:t>Federal Insecticide, Fungicide, and Rodenticide Act</a:t>
            </a:r>
          </a:p>
          <a:p>
            <a:pPr eaLnBrk="1" hangingPunct="1"/>
            <a:r>
              <a:rPr lang="en-US" altLang="en-US" smtClean="0"/>
              <a:t>1947</a:t>
            </a:r>
          </a:p>
          <a:p>
            <a:pPr eaLnBrk="1" hangingPunct="1"/>
            <a:r>
              <a:rPr lang="en-US" altLang="en-US" smtClean="0"/>
              <a:t>20,000 products covered today</a:t>
            </a:r>
          </a:p>
          <a:p>
            <a:pPr eaLnBrk="1" hangingPunct="1"/>
            <a:r>
              <a:rPr lang="en-US" altLang="en-US" smtClean="0"/>
              <a:t>350 million tons per year</a:t>
            </a:r>
          </a:p>
        </p:txBody>
      </p:sp>
    </p:spTree>
    <p:extLst>
      <p:ext uri="{BB962C8B-B14F-4D97-AF65-F5344CB8AC3E}">
        <p14:creationId xmlns:p14="http://schemas.microsoft.com/office/powerpoint/2010/main" val="38174603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Creosote and wood preservatives</a:t>
            </a:r>
          </a:p>
          <a:p>
            <a:r>
              <a:rPr lang="en-US" dirty="0" smtClean="0"/>
              <a:t>Pesticides</a:t>
            </a:r>
          </a:p>
          <a:p>
            <a:endParaRPr lang="en-US" dirty="0"/>
          </a:p>
        </p:txBody>
      </p:sp>
    </p:spTree>
    <p:extLst>
      <p:ext uri="{BB962C8B-B14F-4D97-AF65-F5344CB8AC3E}">
        <p14:creationId xmlns:p14="http://schemas.microsoft.com/office/powerpoint/2010/main" val="21464214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a:t>
            </a:r>
            <a:endParaRPr lang="en-US" dirty="0"/>
          </a:p>
        </p:txBody>
      </p:sp>
      <p:sp>
        <p:nvSpPr>
          <p:cNvPr id="3" name="Content Placeholder 2"/>
          <p:cNvSpPr>
            <a:spLocks noGrp="1"/>
          </p:cNvSpPr>
          <p:nvPr>
            <p:ph idx="1"/>
          </p:nvPr>
        </p:nvSpPr>
        <p:spPr/>
        <p:txBody>
          <a:bodyPr/>
          <a:lstStyle/>
          <a:p>
            <a:r>
              <a:rPr lang="en-US" dirty="0" smtClean="0"/>
              <a:t>Obligation of employer to employee</a:t>
            </a:r>
          </a:p>
          <a:p>
            <a:r>
              <a:rPr lang="en-US" dirty="0" smtClean="0"/>
              <a:t>Hazard Communications</a:t>
            </a:r>
          </a:p>
          <a:p>
            <a:pPr lvl="1"/>
            <a:r>
              <a:rPr lang="en-US" dirty="0" smtClean="0"/>
              <a:t>MSDS and SDS</a:t>
            </a:r>
          </a:p>
          <a:p>
            <a:r>
              <a:rPr lang="en-US" dirty="0" smtClean="0"/>
              <a:t>Hazard Training</a:t>
            </a:r>
          </a:p>
          <a:p>
            <a:pPr lvl="1"/>
            <a:r>
              <a:rPr lang="en-US" dirty="0" smtClean="0"/>
              <a:t>Confined spaces</a:t>
            </a:r>
          </a:p>
          <a:p>
            <a:pPr lvl="1"/>
            <a:r>
              <a:rPr lang="en-US" dirty="0" err="1" smtClean="0"/>
              <a:t>HazWoper</a:t>
            </a:r>
            <a:endParaRPr lang="en-US" dirty="0" smtClean="0"/>
          </a:p>
          <a:p>
            <a:pPr lvl="2"/>
            <a:r>
              <a:rPr lang="en-US" dirty="0"/>
              <a:t>Hazardous Waste Operations and Emergency </a:t>
            </a:r>
            <a:r>
              <a:rPr lang="en-US" dirty="0" smtClean="0"/>
              <a:t>Response</a:t>
            </a:r>
            <a:endParaRPr lang="en-US" dirty="0" smtClean="0"/>
          </a:p>
          <a:p>
            <a:pPr lvl="1"/>
            <a:r>
              <a:rPr lang="en-US" dirty="0" smtClean="0"/>
              <a:t>Other, blasting </a:t>
            </a:r>
            <a:endParaRPr lang="en-US" dirty="0"/>
          </a:p>
        </p:txBody>
      </p:sp>
    </p:spTree>
    <p:extLst>
      <p:ext uri="{BB962C8B-B14F-4D97-AF65-F5344CB8AC3E}">
        <p14:creationId xmlns:p14="http://schemas.microsoft.com/office/powerpoint/2010/main" val="386016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Take-home</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 well designed and planned project will account for all the certainties </a:t>
            </a:r>
          </a:p>
          <a:p>
            <a:r>
              <a:rPr lang="en-US" dirty="0" smtClean="0"/>
              <a:t>For the known unknowns, [hazards of the hazards]  any of the preceding may pop up on an otherwise well planned project</a:t>
            </a:r>
          </a:p>
          <a:p>
            <a:r>
              <a:rPr lang="en-US" dirty="0" smtClean="0"/>
              <a:t>Good to have a general knowledge</a:t>
            </a:r>
          </a:p>
          <a:p>
            <a:pPr lvl="1"/>
            <a:r>
              <a:rPr lang="en-US" dirty="0" smtClean="0"/>
              <a:t>Yourself: ENVE 649 or similar</a:t>
            </a:r>
          </a:p>
          <a:p>
            <a:pPr lvl="1"/>
            <a:r>
              <a:rPr lang="en-US" dirty="0" smtClean="0"/>
              <a:t> Use experts and sub-consultants and contractors </a:t>
            </a:r>
            <a:endParaRPr lang="en-US" dirty="0"/>
          </a:p>
        </p:txBody>
      </p:sp>
    </p:spTree>
    <p:extLst>
      <p:ext uri="{BB962C8B-B14F-4D97-AF65-F5344CB8AC3E}">
        <p14:creationId xmlns:p14="http://schemas.microsoft.com/office/powerpoint/2010/main" val="1633979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Good to have a general knowledge of hazards of the hazards</a:t>
            </a:r>
          </a:p>
          <a:p>
            <a:r>
              <a:rPr lang="en-US" dirty="0" smtClean="0"/>
              <a:t>ENVE 649 or similar</a:t>
            </a:r>
          </a:p>
          <a:p>
            <a:r>
              <a:rPr lang="en-US" dirty="0" smtClean="0"/>
              <a:t> Use experts and sub-consultants and contractors </a:t>
            </a:r>
          </a:p>
          <a:p>
            <a:endParaRPr lang="en-US" dirty="0"/>
          </a:p>
        </p:txBody>
      </p:sp>
    </p:spTree>
    <p:extLst>
      <p:ext uri="{BB962C8B-B14F-4D97-AF65-F5344CB8AC3E}">
        <p14:creationId xmlns:p14="http://schemas.microsoft.com/office/powerpoint/2010/main" val="2393268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l"/>
            <a:r>
              <a:rPr lang="en-US" altLang="en-US" dirty="0" smtClean="0"/>
              <a:t>The future</a:t>
            </a:r>
            <a:endParaRPr lang="en-US" altLang="en-US" dirty="0"/>
          </a:p>
        </p:txBody>
      </p:sp>
      <p:sp>
        <p:nvSpPr>
          <p:cNvPr id="83971" name="Rectangle 3"/>
          <p:cNvSpPr>
            <a:spLocks noGrp="1" noChangeArrowheads="1"/>
          </p:cNvSpPr>
          <p:nvPr>
            <p:ph type="body" idx="1"/>
          </p:nvPr>
        </p:nvSpPr>
        <p:spPr/>
        <p:txBody>
          <a:bodyPr>
            <a:normAutofit/>
          </a:bodyPr>
          <a:lstStyle/>
          <a:p>
            <a:pPr>
              <a:lnSpc>
                <a:spcPct val="90000"/>
              </a:lnSpc>
            </a:pPr>
            <a:endParaRPr lang="en-US" altLang="en-US" dirty="0" smtClean="0"/>
          </a:p>
          <a:p>
            <a:pPr marL="0" indent="0">
              <a:lnSpc>
                <a:spcPct val="90000"/>
              </a:lnSpc>
              <a:buNone/>
            </a:pPr>
            <a:endParaRPr lang="en-US" altLang="en-US" dirty="0" smtClean="0"/>
          </a:p>
          <a:p>
            <a:pPr>
              <a:lnSpc>
                <a:spcPct val="90000"/>
              </a:lnSpc>
            </a:pPr>
            <a:endParaRPr lang="en-US" altLang="en-US" dirty="0"/>
          </a:p>
          <a:p>
            <a:pPr>
              <a:lnSpc>
                <a:spcPct val="90000"/>
              </a:lnSpc>
            </a:pPr>
            <a:r>
              <a:rPr lang="en-US" altLang="en-US" dirty="0" smtClean="0"/>
              <a:t>There </a:t>
            </a:r>
            <a:r>
              <a:rPr lang="en-US" altLang="en-US" dirty="0"/>
              <a:t>are future events (“states of nature”) that are </a:t>
            </a:r>
            <a:r>
              <a:rPr lang="en-US" altLang="en-US" dirty="0" smtClean="0"/>
              <a:t>uncontrollable</a:t>
            </a:r>
          </a:p>
          <a:p>
            <a:pPr>
              <a:lnSpc>
                <a:spcPct val="90000"/>
              </a:lnSpc>
            </a:pPr>
            <a:r>
              <a:rPr lang="en-US" altLang="en-US" dirty="0" smtClean="0"/>
              <a:t>Regarding </a:t>
            </a:r>
            <a:r>
              <a:rPr lang="en-US" altLang="en-US" dirty="0"/>
              <a:t>what we can say about these future events, there is a continuum. </a:t>
            </a:r>
            <a:r>
              <a:rPr lang="en-US" altLang="en-US" dirty="0">
                <a:solidFill>
                  <a:prstClr val="black"/>
                </a:solidFill>
              </a:rPr>
              <a:t>(“states of nature</a:t>
            </a:r>
            <a:r>
              <a:rPr lang="en-US" altLang="en-US" dirty="0" smtClean="0">
                <a:solidFill>
                  <a:prstClr val="black"/>
                </a:solidFill>
              </a:rPr>
              <a:t>”)</a:t>
            </a:r>
          </a:p>
        </p:txBody>
      </p:sp>
      <p:pic>
        <p:nvPicPr>
          <p:cNvPr id="2" name="Picture 1"/>
          <p:cNvPicPr>
            <a:picLocks noChangeAspect="1"/>
          </p:cNvPicPr>
          <p:nvPr/>
        </p:nvPicPr>
        <p:blipFill>
          <a:blip r:embed="rId2"/>
          <a:stretch>
            <a:fillRect/>
          </a:stretch>
        </p:blipFill>
        <p:spPr>
          <a:xfrm>
            <a:off x="4343400" y="289386"/>
            <a:ext cx="3734119" cy="2800590"/>
          </a:xfrm>
          <a:prstGeom prst="rect">
            <a:avLst/>
          </a:prstGeom>
        </p:spPr>
      </p:pic>
    </p:spTree>
    <p:extLst>
      <p:ext uri="{BB962C8B-B14F-4D97-AF65-F5344CB8AC3E}">
        <p14:creationId xmlns:p14="http://schemas.microsoft.com/office/powerpoint/2010/main" val="2254419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8" name="Picture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346200"/>
            <a:ext cx="5105400" cy="450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779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en-US"/>
              <a:t>Terms</a:t>
            </a:r>
          </a:p>
        </p:txBody>
      </p:sp>
      <p:sp>
        <p:nvSpPr>
          <p:cNvPr id="86019" name="Rectangle 3"/>
          <p:cNvSpPr>
            <a:spLocks noGrp="1" noChangeArrowheads="1"/>
          </p:cNvSpPr>
          <p:nvPr>
            <p:ph type="body" idx="1"/>
          </p:nvPr>
        </p:nvSpPr>
        <p:spPr>
          <a:xfrm>
            <a:off x="457200" y="1219200"/>
            <a:ext cx="8229600" cy="4906963"/>
          </a:xfrm>
        </p:spPr>
        <p:txBody>
          <a:bodyPr/>
          <a:lstStyle/>
          <a:p>
            <a:pPr>
              <a:lnSpc>
                <a:spcPct val="80000"/>
              </a:lnSpc>
            </a:pPr>
            <a:r>
              <a:rPr lang="en-US" altLang="en-US" sz="2800" dirty="0"/>
              <a:t>Certainty</a:t>
            </a:r>
          </a:p>
          <a:p>
            <a:pPr lvl="1">
              <a:lnSpc>
                <a:spcPct val="80000"/>
              </a:lnSpc>
            </a:pPr>
            <a:r>
              <a:rPr lang="en-US" altLang="en-US" sz="1800" dirty="0"/>
              <a:t>If we have full knowledge (we believe) of the future. We might approximate that if we have a firm quote from a bonded sub or supplier.  </a:t>
            </a:r>
          </a:p>
          <a:p>
            <a:pPr>
              <a:lnSpc>
                <a:spcPct val="80000"/>
              </a:lnSpc>
            </a:pPr>
            <a:r>
              <a:rPr lang="en-US" altLang="en-US" sz="2800" dirty="0"/>
              <a:t>Risk</a:t>
            </a:r>
          </a:p>
          <a:p>
            <a:pPr lvl="1">
              <a:lnSpc>
                <a:spcPct val="80000"/>
              </a:lnSpc>
            </a:pPr>
            <a:r>
              <a:rPr lang="en-US" altLang="en-US" sz="1800" dirty="0"/>
              <a:t>Many </a:t>
            </a:r>
            <a:r>
              <a:rPr lang="en-US" altLang="en-US" sz="1800" dirty="0" smtClean="0"/>
              <a:t>decisions </a:t>
            </a:r>
            <a:r>
              <a:rPr lang="en-US" altLang="en-US" sz="1800" dirty="0"/>
              <a:t>are made under “risk.”  In technical terms, “risk” means we feel we can state the probability of the events.  For example, we know the price of concrete in the summer is likely to be $200/CY but may vary by 15%.  </a:t>
            </a:r>
          </a:p>
          <a:p>
            <a:pPr>
              <a:lnSpc>
                <a:spcPct val="80000"/>
              </a:lnSpc>
            </a:pPr>
            <a:r>
              <a:rPr lang="en-US" altLang="en-US" sz="2800" dirty="0"/>
              <a:t>Uncertainty</a:t>
            </a:r>
          </a:p>
          <a:p>
            <a:pPr lvl="1">
              <a:lnSpc>
                <a:spcPct val="80000"/>
              </a:lnSpc>
            </a:pPr>
            <a:r>
              <a:rPr lang="en-US" altLang="en-US" sz="1800" dirty="0"/>
              <a:t> We recognize alternate states of nature may happen, but we don’t have a clue how likely they are.  </a:t>
            </a:r>
          </a:p>
          <a:p>
            <a:pPr lvl="1">
              <a:lnSpc>
                <a:spcPct val="80000"/>
              </a:lnSpc>
            </a:pPr>
            <a:r>
              <a:rPr lang="en-US" altLang="en-US" sz="1800" dirty="0"/>
              <a:t>Note the difference between the technical use of terms and the common usage.   While the entire future is “uncertain,” if we feel confident we know the probability of the future we say there is “risk” and limit the use of “uncertain” to situations where we do not know the probability of events.  </a:t>
            </a:r>
          </a:p>
        </p:txBody>
      </p:sp>
    </p:spTree>
    <p:extLst>
      <p:ext uri="{BB962C8B-B14F-4D97-AF65-F5344CB8AC3E}">
        <p14:creationId xmlns:p14="http://schemas.microsoft.com/office/powerpoint/2010/main" val="1272785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those terms</a:t>
            </a:r>
            <a:endParaRPr lang="en-US" dirty="0"/>
          </a:p>
        </p:txBody>
      </p:sp>
      <p:sp>
        <p:nvSpPr>
          <p:cNvPr id="3" name="Content Placeholder 2"/>
          <p:cNvSpPr>
            <a:spLocks noGrp="1"/>
          </p:cNvSpPr>
          <p:nvPr>
            <p:ph idx="1"/>
          </p:nvPr>
        </p:nvSpPr>
        <p:spPr/>
        <p:txBody>
          <a:bodyPr/>
          <a:lstStyle/>
          <a:p>
            <a:r>
              <a:rPr lang="en-US" dirty="0" smtClean="0"/>
              <a:t>Certainties regarding permits, we have dealt with in the planning and permitting stages of the project.</a:t>
            </a:r>
          </a:p>
          <a:p>
            <a:r>
              <a:rPr lang="en-US" dirty="0" smtClean="0"/>
              <a:t>Unknown unknowns I can’t help with. Ask Yoda.</a:t>
            </a:r>
          </a:p>
          <a:p>
            <a:r>
              <a:rPr lang="en-US" dirty="0" smtClean="0"/>
              <a:t>But what follows is a laundry list of the known unknowns – problems that often arise in the course of projects in the environment. </a:t>
            </a:r>
            <a:endParaRPr lang="en-US" dirty="0"/>
          </a:p>
        </p:txBody>
      </p:sp>
    </p:spTree>
    <p:extLst>
      <p:ext uri="{BB962C8B-B14F-4D97-AF65-F5344CB8AC3E}">
        <p14:creationId xmlns:p14="http://schemas.microsoft.com/office/powerpoint/2010/main" val="1145236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CERCLA</a:t>
            </a:r>
            <a:endParaRPr lang="en-US" dirty="0"/>
          </a:p>
        </p:txBody>
      </p:sp>
      <p:sp>
        <p:nvSpPr>
          <p:cNvPr id="3" name="Content Placeholder 2"/>
          <p:cNvSpPr>
            <a:spLocks noGrp="1"/>
          </p:cNvSpPr>
          <p:nvPr>
            <p:ph idx="1"/>
          </p:nvPr>
        </p:nvSpPr>
        <p:spPr/>
        <p:txBody>
          <a:bodyPr/>
          <a:lstStyle/>
          <a:p>
            <a:r>
              <a:rPr lang="en-US" dirty="0" smtClean="0"/>
              <a:t>CERCLA is the Superfund law and deals with the liability for contamination by other entities, often a long time ago.</a:t>
            </a:r>
          </a:p>
          <a:p>
            <a:r>
              <a:rPr lang="en-US" dirty="0" smtClean="0"/>
              <a:t>It also deals with the reporting of accidental spills today, as we noted last week. </a:t>
            </a:r>
          </a:p>
          <a:p>
            <a:r>
              <a:rPr lang="en-US" dirty="0" smtClean="0"/>
              <a:t>We broached that last week and noted the value of diligent pre-project inspections</a:t>
            </a:r>
            <a:endParaRPr lang="en-US" dirty="0"/>
          </a:p>
        </p:txBody>
      </p:sp>
    </p:spTree>
    <p:extLst>
      <p:ext uri="{BB962C8B-B14F-4D97-AF65-F5344CB8AC3E}">
        <p14:creationId xmlns:p14="http://schemas.microsoft.com/office/powerpoint/2010/main" val="2536114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Spills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So spilling any chemical that might be hazardous, whether on land or water, may trigger a report to CERCLA</a:t>
            </a:r>
          </a:p>
          <a:p>
            <a:pPr lvl="1"/>
            <a:r>
              <a:rPr lang="en-US" dirty="0" smtClean="0"/>
              <a:t>Remember long list of chemicals</a:t>
            </a:r>
          </a:p>
          <a:p>
            <a:r>
              <a:rPr lang="en-US" dirty="0" smtClean="0"/>
              <a:t>It will certainly require a report to the local environmental agency – ADEC</a:t>
            </a:r>
          </a:p>
          <a:p>
            <a:r>
              <a:rPr lang="en-US" dirty="0" smtClean="0"/>
              <a:t>Clean-ups will be required and the spill and spill cleanup process will be subject of plans and processes that often require extensive review and that clean-up process may require many permits.</a:t>
            </a:r>
            <a:endParaRPr lang="en-US" dirty="0"/>
          </a:p>
        </p:txBody>
      </p:sp>
    </p:spTree>
    <p:extLst>
      <p:ext uri="{BB962C8B-B14F-4D97-AF65-F5344CB8AC3E}">
        <p14:creationId xmlns:p14="http://schemas.microsoft.com/office/powerpoint/2010/main" val="1674122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Petroleum Spills</a:t>
            </a:r>
            <a:endParaRPr lang="en-US" dirty="0"/>
          </a:p>
        </p:txBody>
      </p:sp>
      <p:sp>
        <p:nvSpPr>
          <p:cNvPr id="3" name="Content Placeholder 2"/>
          <p:cNvSpPr>
            <a:spLocks noGrp="1"/>
          </p:cNvSpPr>
          <p:nvPr>
            <p:ph idx="1"/>
          </p:nvPr>
        </p:nvSpPr>
        <p:spPr/>
        <p:txBody>
          <a:bodyPr/>
          <a:lstStyle/>
          <a:p>
            <a:r>
              <a:rPr lang="en-US" dirty="0" smtClean="0"/>
              <a:t>Spills of petroleum and products is often regulated separately.</a:t>
            </a:r>
          </a:p>
          <a:p>
            <a:r>
              <a:rPr lang="en-US" dirty="0" smtClean="0"/>
              <a:t>OPA, </a:t>
            </a:r>
            <a:r>
              <a:rPr lang="en-US" dirty="0" err="1" smtClean="0"/>
              <a:t>Oilspill</a:t>
            </a:r>
            <a:r>
              <a:rPr lang="en-US" dirty="0" smtClean="0"/>
              <a:t> protection act</a:t>
            </a:r>
          </a:p>
          <a:p>
            <a:pPr lvl="1"/>
            <a:r>
              <a:rPr lang="en-US" dirty="0" smtClean="0"/>
              <a:t>Covers major spills to land or water</a:t>
            </a:r>
          </a:p>
          <a:p>
            <a:pPr lvl="1"/>
            <a:r>
              <a:rPr lang="en-US" dirty="0" smtClean="0"/>
              <a:t>Land – EPA in charge</a:t>
            </a:r>
          </a:p>
          <a:p>
            <a:pPr lvl="1"/>
            <a:r>
              <a:rPr lang="en-US" dirty="0" smtClean="0"/>
              <a:t>Water – Coast Guard in charge with EPA advice </a:t>
            </a:r>
            <a:endParaRPr lang="en-US" dirty="0"/>
          </a:p>
        </p:txBody>
      </p:sp>
    </p:spTree>
    <p:extLst>
      <p:ext uri="{BB962C8B-B14F-4D97-AF65-F5344CB8AC3E}">
        <p14:creationId xmlns:p14="http://schemas.microsoft.com/office/powerpoint/2010/main" val="437185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874</Words>
  <Application>Microsoft Office PowerPoint</Application>
  <PresentationFormat>On-screen Show (4:3)</PresentationFormat>
  <Paragraphs>119</Paragraphs>
  <Slides>26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26</vt:i4>
      </vt:variant>
    </vt:vector>
  </HeadingPairs>
  <TitlesOfParts>
    <vt:vector size="31" baseType="lpstr">
      <vt:lpstr>Arial</vt:lpstr>
      <vt:lpstr>Calibri</vt:lpstr>
      <vt:lpstr>Times New Roman</vt:lpstr>
      <vt:lpstr>Office Theme</vt:lpstr>
      <vt:lpstr>Default Design</vt:lpstr>
      <vt:lpstr>Prequel for Class 13</vt:lpstr>
      <vt:lpstr>Permits are in Place, so we Start to Work!</vt:lpstr>
      <vt:lpstr>The future</vt:lpstr>
      <vt:lpstr>PowerPoint Presentation</vt:lpstr>
      <vt:lpstr>Terms</vt:lpstr>
      <vt:lpstr>In those terms</vt:lpstr>
      <vt:lpstr>CERCLA</vt:lpstr>
      <vt:lpstr>Spills</vt:lpstr>
      <vt:lpstr>Petroleum Spills</vt:lpstr>
      <vt:lpstr>RCRA</vt:lpstr>
      <vt:lpstr>RCRA</vt:lpstr>
      <vt:lpstr>HMTA </vt:lpstr>
      <vt:lpstr>PowerPoint Presentation</vt:lpstr>
      <vt:lpstr>Manifesting</vt:lpstr>
      <vt:lpstr>TSCA</vt:lpstr>
      <vt:lpstr>Special Chemicals</vt:lpstr>
      <vt:lpstr>PCB</vt:lpstr>
      <vt:lpstr>Chlorofluorocarbons </vt:lpstr>
      <vt:lpstr>Asbestos</vt:lpstr>
      <vt:lpstr>Lead</vt:lpstr>
      <vt:lpstr>PFOS</vt:lpstr>
      <vt:lpstr>FIFRA</vt:lpstr>
      <vt:lpstr>PowerPoint Presentation</vt:lpstr>
      <vt:lpstr>OSHA</vt:lpstr>
      <vt:lpstr>Take-home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Bob</cp:lastModifiedBy>
  <cp:revision>12</cp:revision>
  <dcterms:created xsi:type="dcterms:W3CDTF">2016-04-19T03:20:26Z</dcterms:created>
  <dcterms:modified xsi:type="dcterms:W3CDTF">2020-04-13T00:38:44Z</dcterms:modified>
</cp:coreProperties>
</file>